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93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2" r:id="rId27"/>
    <p:sldId id="282" r:id="rId28"/>
    <p:sldId id="294" r:id="rId29"/>
    <p:sldId id="286" r:id="rId30"/>
    <p:sldId id="295" r:id="rId31"/>
    <p:sldId id="296" r:id="rId32"/>
    <p:sldId id="289" r:id="rId33"/>
    <p:sldId id="299" r:id="rId34"/>
    <p:sldId id="301" r:id="rId35"/>
    <p:sldId id="302" r:id="rId36"/>
    <p:sldId id="303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6" autoAdjust="0"/>
    <p:restoredTop sz="98516" autoAdjust="0"/>
  </p:normalViewPr>
  <p:slideViewPr>
    <p:cSldViewPr snapToGrid="0" snapToObjects="1">
      <p:cViewPr>
        <p:scale>
          <a:sx n="100" d="100"/>
          <a:sy n="100" d="100"/>
        </p:scale>
        <p:origin x="-13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esktop\PROJECT_NABOS\Cloude\Cloud_observations_NABOS_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esktop\PROJECT_NABOS\Cloude\Cloud_observations_NABOS_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esktop\PROJECT_NABOS\Cloude\Cloud_observations_NABOS_20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esktop\PROJECT_NABOS\Cloude\Cloud_observations_NABOS_20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esktop\PROJECT_NABOS\Cloude\Cloud_observations_NABOS_201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esktop\PROJECT_NABOS\Cloude\Cloud_observations_NABOS_201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5;&#1072;\Desktop\PROJECT_NABOS\Cloude\Cloud_observations_NABOS_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'[Cloud_observations_NABOS_2013.xls]Total-Low'!$B$1</c:f>
              <c:strCache>
                <c:ptCount val="1"/>
                <c:pt idx="0">
                  <c:v>Total cloud fraction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'[Cloud_observations_NABOS_2013.xls]Total-Low'!$A$2:$A$24</c:f>
              <c:numCache>
                <c:formatCode>General</c:formatCode>
                <c:ptCount val="23"/>
                <c:pt idx="0">
                  <c:v>26.08</c:v>
                </c:pt>
                <c:pt idx="1">
                  <c:v>27.08</c:v>
                </c:pt>
                <c:pt idx="2">
                  <c:v>28.08</c:v>
                </c:pt>
                <c:pt idx="3">
                  <c:v>29.08</c:v>
                </c:pt>
                <c:pt idx="4">
                  <c:v>30.08</c:v>
                </c:pt>
                <c:pt idx="5">
                  <c:v>31.08</c:v>
                </c:pt>
                <c:pt idx="6">
                  <c:v>1.09</c:v>
                </c:pt>
                <c:pt idx="7">
                  <c:v>2.09</c:v>
                </c:pt>
                <c:pt idx="8">
                  <c:v>3.09</c:v>
                </c:pt>
                <c:pt idx="9">
                  <c:v>4.09</c:v>
                </c:pt>
                <c:pt idx="10">
                  <c:v>5.09</c:v>
                </c:pt>
                <c:pt idx="11">
                  <c:v>6.09</c:v>
                </c:pt>
                <c:pt idx="12">
                  <c:v>7.09</c:v>
                </c:pt>
                <c:pt idx="13">
                  <c:v>8.09</c:v>
                </c:pt>
                <c:pt idx="14">
                  <c:v>9.09</c:v>
                </c:pt>
                <c:pt idx="15">
                  <c:v>10.09</c:v>
                </c:pt>
                <c:pt idx="16">
                  <c:v>11.09</c:v>
                </c:pt>
                <c:pt idx="17">
                  <c:v>12.09</c:v>
                </c:pt>
                <c:pt idx="18">
                  <c:v>13.09</c:v>
                </c:pt>
                <c:pt idx="19">
                  <c:v>14.09</c:v>
                </c:pt>
                <c:pt idx="20">
                  <c:v>15.09</c:v>
                </c:pt>
                <c:pt idx="21">
                  <c:v>16.09</c:v>
                </c:pt>
                <c:pt idx="22">
                  <c:v>17.09</c:v>
                </c:pt>
              </c:numCache>
            </c:numRef>
          </c:cat>
          <c:val>
            <c:numRef>
              <c:f>'[Cloud_observations_NABOS_2013.xls]Total-Low'!$B$2:$B$24</c:f>
              <c:numCache>
                <c:formatCode>General</c:formatCode>
                <c:ptCount val="23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10.0</c:v>
                </c:pt>
                <c:pt idx="6" formatCode="0.0">
                  <c:v>8.782608695652168</c:v>
                </c:pt>
                <c:pt idx="7" formatCode="0.0">
                  <c:v>8.125</c:v>
                </c:pt>
                <c:pt idx="8" formatCode="0.0">
                  <c:v>10.0</c:v>
                </c:pt>
                <c:pt idx="9" formatCode="0.0">
                  <c:v>10.0</c:v>
                </c:pt>
                <c:pt idx="10" formatCode="0.0">
                  <c:v>9.87500000000002</c:v>
                </c:pt>
                <c:pt idx="11" formatCode="0.0">
                  <c:v>9.041666666666666</c:v>
                </c:pt>
                <c:pt idx="12" formatCode="0.0">
                  <c:v>9.37500000000002</c:v>
                </c:pt>
                <c:pt idx="13" formatCode="0.0">
                  <c:v>9.5</c:v>
                </c:pt>
                <c:pt idx="14" formatCode="0.0">
                  <c:v>10.0</c:v>
                </c:pt>
                <c:pt idx="15" formatCode="0.0">
                  <c:v>10.0</c:v>
                </c:pt>
                <c:pt idx="16" formatCode="0.0">
                  <c:v>9.791666666666665</c:v>
                </c:pt>
                <c:pt idx="17" formatCode="0.0">
                  <c:v>10.0</c:v>
                </c:pt>
                <c:pt idx="18" formatCode="0.0">
                  <c:v>5.916666666666671</c:v>
                </c:pt>
                <c:pt idx="19" formatCode="0.0">
                  <c:v>4.375</c:v>
                </c:pt>
                <c:pt idx="20" formatCode="0.0">
                  <c:v>9.87500000000002</c:v>
                </c:pt>
                <c:pt idx="21">
                  <c:v>10.0</c:v>
                </c:pt>
                <c:pt idx="22">
                  <c:v>10.0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'[Cloud_observations_NABOS_2013.xls]Total-Low'!$C$1</c:f>
              <c:strCache>
                <c:ptCount val="1"/>
                <c:pt idx="0">
                  <c:v>Low cloud fraction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'[Cloud_observations_NABOS_2013.xls]Total-Low'!$A$2:$A$24</c:f>
              <c:numCache>
                <c:formatCode>General</c:formatCode>
                <c:ptCount val="23"/>
                <c:pt idx="0">
                  <c:v>26.08</c:v>
                </c:pt>
                <c:pt idx="1">
                  <c:v>27.08</c:v>
                </c:pt>
                <c:pt idx="2">
                  <c:v>28.08</c:v>
                </c:pt>
                <c:pt idx="3">
                  <c:v>29.08</c:v>
                </c:pt>
                <c:pt idx="4">
                  <c:v>30.08</c:v>
                </c:pt>
                <c:pt idx="5">
                  <c:v>31.08</c:v>
                </c:pt>
                <c:pt idx="6">
                  <c:v>1.09</c:v>
                </c:pt>
                <c:pt idx="7">
                  <c:v>2.09</c:v>
                </c:pt>
                <c:pt idx="8">
                  <c:v>3.09</c:v>
                </c:pt>
                <c:pt idx="9">
                  <c:v>4.09</c:v>
                </c:pt>
                <c:pt idx="10">
                  <c:v>5.09</c:v>
                </c:pt>
                <c:pt idx="11">
                  <c:v>6.09</c:v>
                </c:pt>
                <c:pt idx="12">
                  <c:v>7.09</c:v>
                </c:pt>
                <c:pt idx="13">
                  <c:v>8.09</c:v>
                </c:pt>
                <c:pt idx="14">
                  <c:v>9.09</c:v>
                </c:pt>
                <c:pt idx="15">
                  <c:v>10.09</c:v>
                </c:pt>
                <c:pt idx="16">
                  <c:v>11.09</c:v>
                </c:pt>
                <c:pt idx="17">
                  <c:v>12.09</c:v>
                </c:pt>
                <c:pt idx="18">
                  <c:v>13.09</c:v>
                </c:pt>
                <c:pt idx="19">
                  <c:v>14.09</c:v>
                </c:pt>
                <c:pt idx="20">
                  <c:v>15.09</c:v>
                </c:pt>
                <c:pt idx="21">
                  <c:v>16.09</c:v>
                </c:pt>
                <c:pt idx="22">
                  <c:v>17.09</c:v>
                </c:pt>
              </c:numCache>
            </c:numRef>
          </c:cat>
          <c:val>
            <c:numRef>
              <c:f>'[Cloud_observations_NABOS_2013.xls]Total-Low'!$C$2:$C$24</c:f>
              <c:numCache>
                <c:formatCode>General</c:formatCode>
                <c:ptCount val="23"/>
                <c:pt idx="0">
                  <c:v>10.0</c:v>
                </c:pt>
                <c:pt idx="1">
                  <c:v>9.4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 formatCode="0.0">
                  <c:v>9.75</c:v>
                </c:pt>
                <c:pt idx="6" formatCode="0.0">
                  <c:v>7.130434782608695</c:v>
                </c:pt>
                <c:pt idx="7" formatCode="0.0">
                  <c:v>4.291666666666671</c:v>
                </c:pt>
                <c:pt idx="8">
                  <c:v>10.0</c:v>
                </c:pt>
                <c:pt idx="9" formatCode="0.0">
                  <c:v>9.958333333333335</c:v>
                </c:pt>
                <c:pt idx="10" formatCode="0.0">
                  <c:v>8.333333333333335</c:v>
                </c:pt>
                <c:pt idx="11" formatCode="0.0">
                  <c:v>8.25</c:v>
                </c:pt>
                <c:pt idx="12" formatCode="0.0">
                  <c:v>8.916666666666676</c:v>
                </c:pt>
                <c:pt idx="13" formatCode="0.0">
                  <c:v>8.291666666666666</c:v>
                </c:pt>
                <c:pt idx="14" formatCode="0.0">
                  <c:v>9.333333333333335</c:v>
                </c:pt>
                <c:pt idx="15">
                  <c:v>10.0</c:v>
                </c:pt>
                <c:pt idx="16" formatCode="0.0">
                  <c:v>8.458333333333335</c:v>
                </c:pt>
                <c:pt idx="17" formatCode="0.0">
                  <c:v>10.0</c:v>
                </c:pt>
                <c:pt idx="18" formatCode="0.0">
                  <c:v>3.708333333333337</c:v>
                </c:pt>
                <c:pt idx="19" formatCode="0.0">
                  <c:v>4.083333333333342</c:v>
                </c:pt>
                <c:pt idx="20" formatCode="0.0">
                  <c:v>9.291666666666666</c:v>
                </c:pt>
                <c:pt idx="21" formatCode="0.0">
                  <c:v>8.916666666666676</c:v>
                </c:pt>
                <c:pt idx="22" formatCode="0.0">
                  <c:v>10.0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75811288"/>
        <c:axId val="-2045434264"/>
      </c:lineChart>
      <c:catAx>
        <c:axId val="-2075811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3840000"/>
          <a:lstStyle/>
          <a:p>
            <a:pPr>
              <a:defRPr/>
            </a:pPr>
            <a:endParaRPr lang="en-US"/>
          </a:p>
        </c:txPr>
        <c:crossAx val="-2045434264"/>
        <c:crosses val="autoZero"/>
        <c:auto val="1"/>
        <c:lblAlgn val="ctr"/>
        <c:lblOffset val="100"/>
        <c:noMultiLvlLbl val="0"/>
      </c:catAx>
      <c:valAx>
        <c:axId val="-2045434264"/>
        <c:scaling>
          <c:orientation val="minMax"/>
          <c:max val="1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/>
                  <a:t>Cloud fraction</a:t>
                </a:r>
                <a:endParaRPr lang="en-US" b="1" baseline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758112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B0F0"/>
            </a:solidFill>
          </c:spPr>
          <c:invertIfNegative val="1"/>
          <c:dLbls>
            <c:dLbl>
              <c:idx val="0"/>
              <c:layout>
                <c:manualLayout>
                  <c:x val="-1.74719274174203E-7"/>
                  <c:y val="0.006265235092848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443786956402475"/>
                  <c:y val="0.0037424853911521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221893478201238"/>
                  <c:y val="-0.01472063703143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0.013888888888888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[Cloud_observations_NABOS_2013.xls]Forms!$R$4:$R$10</c:f>
              <c:strCache>
                <c:ptCount val="7"/>
                <c:pt idx="0">
                  <c:v>St </c:v>
                </c:pt>
                <c:pt idx="1">
                  <c:v>Sc</c:v>
                </c:pt>
                <c:pt idx="2">
                  <c:v>Cb</c:v>
                </c:pt>
                <c:pt idx="3">
                  <c:v>Ac</c:v>
                </c:pt>
                <c:pt idx="4">
                  <c:v>As</c:v>
                </c:pt>
                <c:pt idx="5">
                  <c:v>Ci </c:v>
                </c:pt>
                <c:pt idx="6">
                  <c:v>Сс </c:v>
                </c:pt>
              </c:strCache>
            </c:strRef>
          </c:cat>
          <c:val>
            <c:numRef>
              <c:f>[Cloud_observations_NABOS_2013.xls]Forms!$S$4:$S$10</c:f>
              <c:numCache>
                <c:formatCode>0.0</c:formatCode>
                <c:ptCount val="7"/>
                <c:pt idx="0">
                  <c:v>53.82436260623219</c:v>
                </c:pt>
                <c:pt idx="1">
                  <c:v>24.07932011331448</c:v>
                </c:pt>
                <c:pt idx="2">
                  <c:v>0.849858356940511</c:v>
                </c:pt>
                <c:pt idx="3">
                  <c:v>9.631728045325751</c:v>
                </c:pt>
                <c:pt idx="4">
                  <c:v>2.974504249291785</c:v>
                </c:pt>
                <c:pt idx="5">
                  <c:v>7.790368271954683</c:v>
                </c:pt>
                <c:pt idx="6">
                  <c:v>0.849858356940511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-2074698632"/>
        <c:axId val="-2043143592"/>
      </c:barChart>
      <c:catAx>
        <c:axId val="-2074698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Cloud types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43143592"/>
        <c:crosses val="autoZero"/>
        <c:auto val="1"/>
        <c:lblAlgn val="ctr"/>
        <c:lblOffset val="100"/>
        <c:noMultiLvlLbl val="0"/>
      </c:catAx>
      <c:valAx>
        <c:axId val="-2043143592"/>
        <c:scaling>
          <c:orientation val="minMax"/>
          <c:max val="80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b="0"/>
                  <a:t>%</a:t>
                </a:r>
                <a:r>
                  <a:rPr lang="en-US" b="0"/>
                  <a:t>   </a:t>
                </a:r>
                <a:r>
                  <a:rPr lang="ru-RU" b="0"/>
                  <a:t> </a:t>
                </a:r>
                <a:r>
                  <a:rPr lang="en-US" b="0"/>
                  <a:t>o b s e r v a t i o n s</a:t>
                </a:r>
                <a:endParaRPr lang="ru-RU" b="0"/>
              </a:p>
            </c:rich>
          </c:tx>
          <c:layout>
            <c:manualLayout>
              <c:xMode val="edge"/>
              <c:yMode val="edge"/>
              <c:x val="0.017751478256099"/>
              <c:y val="0.2876913312835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-2074698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[Cloud_observations_NABOS_2013.xls]Number!$E$4</c:f>
              <c:strCache>
                <c:ptCount val="1"/>
                <c:pt idx="0">
                  <c:v>Total, %</c:v>
                </c:pt>
              </c:strCache>
            </c:strRef>
          </c:tx>
          <c:spPr>
            <a:solidFill>
              <a:schemeClr val="accent5">
                <a:lumMod val="75000"/>
                <a:lumOff val="25000"/>
              </a:schemeClr>
            </a:solidFill>
          </c:spPr>
          <c:invertIfNegative val="0"/>
          <c:cat>
            <c:numRef>
              <c:f>[Cloud_observations_NABOS_2013.xls]Number!$F$1:$P$1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[Cloud_observations_NABOS_2013.xls]Number!$F$4:$P$4</c:f>
              <c:numCache>
                <c:formatCode>0.0</c:formatCode>
                <c:ptCount val="11"/>
                <c:pt idx="0">
                  <c:v>2.34375</c:v>
                </c:pt>
                <c:pt idx="1">
                  <c:v>1.5625</c:v>
                </c:pt>
                <c:pt idx="2">
                  <c:v>0.976562499999999</c:v>
                </c:pt>
                <c:pt idx="3">
                  <c:v>0.976562499999999</c:v>
                </c:pt>
                <c:pt idx="4">
                  <c:v>0.1953125</c:v>
                </c:pt>
                <c:pt idx="5">
                  <c:v>0.78125</c:v>
                </c:pt>
                <c:pt idx="6">
                  <c:v>0.5859375</c:v>
                </c:pt>
                <c:pt idx="7">
                  <c:v>0.976562499999999</c:v>
                </c:pt>
                <c:pt idx="8">
                  <c:v>2.34375</c:v>
                </c:pt>
                <c:pt idx="9">
                  <c:v>4.492187499999996</c:v>
                </c:pt>
                <c:pt idx="10">
                  <c:v>84.76562500000012</c:v>
                </c:pt>
              </c:numCache>
            </c:numRef>
          </c:val>
        </c:ser>
        <c:ser>
          <c:idx val="1"/>
          <c:order val="1"/>
          <c:tx>
            <c:strRef>
              <c:f>[Cloud_observations_NABOS_2013.xls]Number!$E$5</c:f>
              <c:strCache>
                <c:ptCount val="1"/>
                <c:pt idx="0">
                  <c:v>Low, %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[Cloud_observations_NABOS_2013.xls]Number!$F$1:$P$1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[Cloud_observations_NABOS_2013.xls]Number!$F$5:$P$5</c:f>
              <c:numCache>
                <c:formatCode>0.0</c:formatCode>
                <c:ptCount val="11"/>
                <c:pt idx="0">
                  <c:v>5.870841487279852</c:v>
                </c:pt>
                <c:pt idx="1">
                  <c:v>1.174168297455967</c:v>
                </c:pt>
                <c:pt idx="2">
                  <c:v>2.5440313111546</c:v>
                </c:pt>
                <c:pt idx="3">
                  <c:v>2.348336594911941</c:v>
                </c:pt>
                <c:pt idx="4">
                  <c:v>1.565557729941295</c:v>
                </c:pt>
                <c:pt idx="5">
                  <c:v>1.761252446183953</c:v>
                </c:pt>
                <c:pt idx="6">
                  <c:v>1.36986301369863</c:v>
                </c:pt>
                <c:pt idx="7">
                  <c:v>2.5440313111546</c:v>
                </c:pt>
                <c:pt idx="8">
                  <c:v>2.152641878669276</c:v>
                </c:pt>
                <c:pt idx="9">
                  <c:v>6.653620352250487</c:v>
                </c:pt>
                <c:pt idx="10">
                  <c:v>72.01565557729941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gapDepth val="0"/>
        <c:shape val="box"/>
        <c:axId val="-2074808328"/>
        <c:axId val="-2062154392"/>
        <c:axId val="0"/>
      </c:bar3DChart>
      <c:catAx>
        <c:axId val="-2074808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Cloud fraction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2154392"/>
        <c:crosses val="autoZero"/>
        <c:auto val="1"/>
        <c:lblAlgn val="ctr"/>
        <c:lblOffset val="100"/>
        <c:noMultiLvlLbl val="0"/>
      </c:catAx>
      <c:valAx>
        <c:axId val="-2062154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   o b s e r v a t i o n s</a:t>
                </a:r>
                <a:endParaRPr lang="ru-RU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074808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[Cloud_observations_NABOS_2013.xls]Ice!$J$29</c:f>
              <c:strCache>
                <c:ptCount val="1"/>
                <c:pt idx="0">
                  <c:v>Total, 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[Cloud_observations_NABOS_2013.xls]Ice!$K$28:$U$28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[Cloud_observations_NABOS_2013.xls]Ice!$K$29:$U$29</c:f>
              <c:numCache>
                <c:formatCode>0.0</c:formatCode>
                <c:ptCount val="11"/>
                <c:pt idx="0">
                  <c:v>0.45045045045045</c:v>
                </c:pt>
                <c:pt idx="1">
                  <c:v>1.351351351351351</c:v>
                </c:pt>
                <c:pt idx="2">
                  <c:v>0.0</c:v>
                </c:pt>
                <c:pt idx="3">
                  <c:v>0.0</c:v>
                </c:pt>
                <c:pt idx="4">
                  <c:v>0.45045045045045</c:v>
                </c:pt>
                <c:pt idx="5">
                  <c:v>0.45045045045045</c:v>
                </c:pt>
                <c:pt idx="6">
                  <c:v>0.45045045045045</c:v>
                </c:pt>
                <c:pt idx="7">
                  <c:v>0.900900900900901</c:v>
                </c:pt>
                <c:pt idx="8">
                  <c:v>0.900900900900901</c:v>
                </c:pt>
                <c:pt idx="9">
                  <c:v>0.0</c:v>
                </c:pt>
                <c:pt idx="10">
                  <c:v>95.0450450450452</c:v>
                </c:pt>
              </c:numCache>
            </c:numRef>
          </c:val>
        </c:ser>
        <c:ser>
          <c:idx val="2"/>
          <c:order val="1"/>
          <c:tx>
            <c:strRef>
              <c:f>[Cloud_observations_NABOS_2013.xls]Ice!$J$30</c:f>
              <c:strCache>
                <c:ptCount val="1"/>
                <c:pt idx="0">
                  <c:v>Low, 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[Cloud_observations_NABOS_2013.xls]Ice!$K$28:$U$28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[Cloud_observations_NABOS_2013.xls]Ice!$K$30:$U$30</c:f>
              <c:numCache>
                <c:formatCode>0.0</c:formatCode>
                <c:ptCount val="11"/>
                <c:pt idx="0">
                  <c:v>1.801801801801802</c:v>
                </c:pt>
                <c:pt idx="1">
                  <c:v>1.351351351351351</c:v>
                </c:pt>
                <c:pt idx="2">
                  <c:v>3.153153153153153</c:v>
                </c:pt>
                <c:pt idx="3">
                  <c:v>1.801801801801802</c:v>
                </c:pt>
                <c:pt idx="4">
                  <c:v>1.351351351351351</c:v>
                </c:pt>
                <c:pt idx="5">
                  <c:v>2.252252252252253</c:v>
                </c:pt>
                <c:pt idx="6">
                  <c:v>0.900900900900901</c:v>
                </c:pt>
                <c:pt idx="7">
                  <c:v>0.45045045045045</c:v>
                </c:pt>
                <c:pt idx="8">
                  <c:v>0.45045045045045</c:v>
                </c:pt>
                <c:pt idx="9">
                  <c:v>3.153153153153153</c:v>
                </c:pt>
                <c:pt idx="10">
                  <c:v>83.33333333333321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6458696"/>
        <c:axId val="-2074470648"/>
        <c:axId val="0"/>
      </c:bar3DChart>
      <c:catAx>
        <c:axId val="-2076458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Cloud </a:t>
                </a:r>
                <a:r>
                  <a:rPr lang="en-US" dirty="0"/>
                  <a:t>fraction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4470648"/>
        <c:crosses val="autoZero"/>
        <c:auto val="1"/>
        <c:lblAlgn val="ctr"/>
        <c:lblOffset val="100"/>
        <c:noMultiLvlLbl val="0"/>
      </c:catAx>
      <c:valAx>
        <c:axId val="-2074470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</a:t>
                </a:r>
                <a:r>
                  <a:rPr lang="en-US"/>
                  <a:t>   o b s e r v a t i o n s  </a:t>
                </a:r>
                <a:endParaRPr lang="ru-RU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076458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[Cloud_observations_NABOS_2013.xls]Water!$J$29</c:f>
              <c:strCache>
                <c:ptCount val="1"/>
                <c:pt idx="0">
                  <c:v>Total, 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[Cloud_observations_NABOS_2013.xls]Water!$K$28:$U$28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[Cloud_observations_NABOS_2013.xls]Water!$K$29:$U$29</c:f>
              <c:numCache>
                <c:formatCode>0.0</c:formatCode>
                <c:ptCount val="11"/>
                <c:pt idx="0">
                  <c:v>3.900709219858156</c:v>
                </c:pt>
                <c:pt idx="1">
                  <c:v>1.773049645390069</c:v>
                </c:pt>
                <c:pt idx="2">
                  <c:v>0.0</c:v>
                </c:pt>
                <c:pt idx="3">
                  <c:v>0.0</c:v>
                </c:pt>
                <c:pt idx="4">
                  <c:v>3.900709219858156</c:v>
                </c:pt>
                <c:pt idx="5">
                  <c:v>0.0</c:v>
                </c:pt>
                <c:pt idx="6">
                  <c:v>0.709219858156029</c:v>
                </c:pt>
                <c:pt idx="7">
                  <c:v>1.063829787234037</c:v>
                </c:pt>
                <c:pt idx="8">
                  <c:v>3.546099290780141</c:v>
                </c:pt>
                <c:pt idx="9">
                  <c:v>8.156028368794318</c:v>
                </c:pt>
                <c:pt idx="10">
                  <c:v>77.30496453900728</c:v>
                </c:pt>
              </c:numCache>
            </c:numRef>
          </c:val>
        </c:ser>
        <c:ser>
          <c:idx val="1"/>
          <c:order val="1"/>
          <c:tx>
            <c:strRef>
              <c:f>[Cloud_observations_NABOS_2013.xls]Water!$J$30</c:f>
              <c:strCache>
                <c:ptCount val="1"/>
                <c:pt idx="0">
                  <c:v>Low, 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[Cloud_observations_NABOS_2013.xls]Water!$K$28:$U$28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[Cloud_observations_NABOS_2013.xls]Water!$K$30:$U$30</c:f>
              <c:numCache>
                <c:formatCode>0.0</c:formatCode>
                <c:ptCount val="11"/>
                <c:pt idx="0">
                  <c:v>9.187279151943454</c:v>
                </c:pt>
                <c:pt idx="1">
                  <c:v>1.060070671378092</c:v>
                </c:pt>
                <c:pt idx="2">
                  <c:v>2.12014134275619</c:v>
                </c:pt>
                <c:pt idx="3">
                  <c:v>2.8268551236749</c:v>
                </c:pt>
                <c:pt idx="4">
                  <c:v>1.76678445229682</c:v>
                </c:pt>
                <c:pt idx="5">
                  <c:v>1.413427561837456</c:v>
                </c:pt>
                <c:pt idx="6">
                  <c:v>1.76678445229682</c:v>
                </c:pt>
                <c:pt idx="7">
                  <c:v>4.240282685512388</c:v>
                </c:pt>
                <c:pt idx="8">
                  <c:v>3.533568904593637</c:v>
                </c:pt>
                <c:pt idx="9">
                  <c:v>9.540636042402827</c:v>
                </c:pt>
                <c:pt idx="10">
                  <c:v>62.54416961130727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4747464"/>
        <c:axId val="-2124628360"/>
        <c:axId val="0"/>
      </c:bar3DChart>
      <c:catAx>
        <c:axId val="-2074747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Cloud </a:t>
                </a:r>
                <a:r>
                  <a:rPr lang="en-US" dirty="0"/>
                  <a:t>fraction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4628360"/>
        <c:crosses val="autoZero"/>
        <c:auto val="1"/>
        <c:lblAlgn val="ctr"/>
        <c:lblOffset val="100"/>
        <c:noMultiLvlLbl val="0"/>
      </c:catAx>
      <c:valAx>
        <c:axId val="-212462836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</a:t>
                </a:r>
                <a:r>
                  <a:rPr lang="en-US"/>
                  <a:t>   o b s e r v a t i o n s</a:t>
                </a:r>
                <a:endParaRPr lang="ru-RU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074747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[Cloud_observations_NABOS_2013.xls]Ice!$M$3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[Cloud_observations_NABOS_2013.xls]Ice!$L$4:$L$10</c:f>
              <c:strCache>
                <c:ptCount val="7"/>
                <c:pt idx="0">
                  <c:v>St </c:v>
                </c:pt>
                <c:pt idx="1">
                  <c:v>Sc</c:v>
                </c:pt>
                <c:pt idx="2">
                  <c:v>Cb</c:v>
                </c:pt>
                <c:pt idx="3">
                  <c:v>As</c:v>
                </c:pt>
                <c:pt idx="4">
                  <c:v>Ac</c:v>
                </c:pt>
                <c:pt idx="5">
                  <c:v>Ci </c:v>
                </c:pt>
                <c:pt idx="6">
                  <c:v>Сс </c:v>
                </c:pt>
              </c:strCache>
            </c:strRef>
          </c:cat>
          <c:val>
            <c:numRef>
              <c:f>[Cloud_observations_NABOS_2013.xls]Ice!$M$4:$M$10</c:f>
              <c:numCache>
                <c:formatCode>0.0</c:formatCode>
                <c:ptCount val="7"/>
                <c:pt idx="0">
                  <c:v>68.94197952218428</c:v>
                </c:pt>
                <c:pt idx="1">
                  <c:v>11.94539249146757</c:v>
                </c:pt>
                <c:pt idx="2">
                  <c:v>0.682593856655291</c:v>
                </c:pt>
                <c:pt idx="3">
                  <c:v>4.09556313993174</c:v>
                </c:pt>
                <c:pt idx="4">
                  <c:v>6.484641638225256</c:v>
                </c:pt>
                <c:pt idx="5">
                  <c:v>7.167235494880546</c:v>
                </c:pt>
                <c:pt idx="6">
                  <c:v>0.682593856655291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100"/>
        <c:axId val="-2074515912"/>
        <c:axId val="2142863288"/>
      </c:barChart>
      <c:catAx>
        <c:axId val="-2074515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Cloud </a:t>
                </a:r>
                <a:r>
                  <a:rPr lang="en-US" dirty="0"/>
                  <a:t>types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863288"/>
        <c:crosses val="autoZero"/>
        <c:auto val="1"/>
        <c:lblAlgn val="ctr"/>
        <c:lblOffset val="100"/>
        <c:noMultiLvlLbl val="0"/>
      </c:catAx>
      <c:valAx>
        <c:axId val="2142863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   o b s e r v a t i o n  s</a:t>
                </a:r>
                <a:endParaRPr lang="ru-RU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074515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[Cloud_observations_NABOS_2013.xls]Water!$L$3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[Cloud_observations_NABOS_2013.xls]Water!$K$4:$K$10</c:f>
              <c:strCache>
                <c:ptCount val="7"/>
                <c:pt idx="0">
                  <c:v>St </c:v>
                </c:pt>
                <c:pt idx="1">
                  <c:v>Sc</c:v>
                </c:pt>
                <c:pt idx="2">
                  <c:v>Cb</c:v>
                </c:pt>
                <c:pt idx="3">
                  <c:v>As</c:v>
                </c:pt>
                <c:pt idx="4">
                  <c:v>Ac</c:v>
                </c:pt>
                <c:pt idx="5">
                  <c:v>Ci </c:v>
                </c:pt>
                <c:pt idx="6">
                  <c:v>Сс </c:v>
                </c:pt>
              </c:strCache>
            </c:strRef>
          </c:cat>
          <c:val>
            <c:numRef>
              <c:f>[Cloud_observations_NABOS_2013.xls]Water!$L$4:$L$10</c:f>
              <c:numCache>
                <c:formatCode>0.0</c:formatCode>
                <c:ptCount val="7"/>
                <c:pt idx="0">
                  <c:v>41.06583072100314</c:v>
                </c:pt>
                <c:pt idx="1">
                  <c:v>31.97492163009404</c:v>
                </c:pt>
                <c:pt idx="2">
                  <c:v>1.253918495297804</c:v>
                </c:pt>
                <c:pt idx="3">
                  <c:v>1.567398119122257</c:v>
                </c:pt>
                <c:pt idx="4">
                  <c:v>14.10658307210032</c:v>
                </c:pt>
                <c:pt idx="5">
                  <c:v>8.77742946708464</c:v>
                </c:pt>
                <c:pt idx="6">
                  <c:v>1.253918495297804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100"/>
        <c:axId val="-2043006024"/>
        <c:axId val="-2075099368"/>
      </c:barChart>
      <c:catAx>
        <c:axId val="-2043006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Cloud </a:t>
                </a:r>
                <a:r>
                  <a:rPr lang="en-US" dirty="0"/>
                  <a:t>types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5099368"/>
        <c:crosses val="autoZero"/>
        <c:auto val="1"/>
        <c:lblAlgn val="ctr"/>
        <c:lblOffset val="100"/>
        <c:noMultiLvlLbl val="0"/>
      </c:catAx>
      <c:valAx>
        <c:axId val="-2075099368"/>
        <c:scaling>
          <c:orientation val="minMax"/>
          <c:max val="8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</a:t>
                </a:r>
                <a:r>
                  <a:rPr lang="en-US"/>
                  <a:t>   o b s e r v a t i o n s </a:t>
                </a:r>
                <a:endParaRPr lang="ru-RU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043006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MTP-5 data analyze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21336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Anna </a:t>
            </a:r>
            <a:r>
              <a:rPr lang="en-US" dirty="0" err="1" smtClean="0"/>
              <a:t>Gnevasheva</a:t>
            </a:r>
            <a:endParaRPr lang="en-US" dirty="0" smtClean="0"/>
          </a:p>
          <a:p>
            <a:pPr algn="r"/>
            <a:r>
              <a:rPr lang="en-US" dirty="0"/>
              <a:t>Elena </a:t>
            </a:r>
            <a:r>
              <a:rPr lang="en-US" dirty="0" err="1" smtClean="0"/>
              <a:t>Khavina</a:t>
            </a:r>
            <a:endParaRPr lang="en-US" dirty="0" smtClean="0"/>
          </a:p>
          <a:p>
            <a:pPr algn="r"/>
            <a:r>
              <a:rPr lang="en-US" dirty="0"/>
              <a:t>Svetlana </a:t>
            </a:r>
            <a:r>
              <a:rPr lang="en-US" dirty="0" err="1" smtClean="0"/>
              <a:t>Lisova</a:t>
            </a:r>
            <a:endParaRPr lang="en-US" dirty="0" smtClean="0"/>
          </a:p>
          <a:p>
            <a:pPr algn="r"/>
            <a:r>
              <a:rPr lang="en-US" dirty="0" smtClean="0"/>
              <a:t>Maria </a:t>
            </a:r>
            <a:r>
              <a:rPr lang="en-US" dirty="0" err="1" smtClean="0"/>
              <a:t>Parfenova</a:t>
            </a:r>
            <a:endParaRPr lang="en-US" dirty="0" smtClean="0"/>
          </a:p>
          <a:p>
            <a:pPr algn="r"/>
            <a:r>
              <a:rPr lang="en-US" dirty="0" smtClean="0"/>
              <a:t>Ekaterina </a:t>
            </a:r>
            <a:r>
              <a:rPr lang="en-US" dirty="0" err="1" smtClean="0"/>
              <a:t>Perminova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NABOS-2013</a:t>
            </a:r>
          </a:p>
        </p:txBody>
      </p:sp>
    </p:spTree>
    <p:extLst>
      <p:ext uri="{BB962C8B-B14F-4D97-AF65-F5344CB8AC3E}">
        <p14:creationId xmlns:p14="http://schemas.microsoft.com/office/powerpoint/2010/main" val="237595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radio</a:t>
            </a:r>
            <a:r>
              <a:rPr lang="en-US" dirty="0" err="1"/>
              <a:t>S</a:t>
            </a:r>
            <a:r>
              <a:rPr lang="en-US" dirty="0" err="1" smtClean="0"/>
              <a:t>ONDe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temperature sensor</a:t>
            </a:r>
            <a:endParaRPr lang="en-US" dirty="0"/>
          </a:p>
          <a:p>
            <a:r>
              <a:rPr lang="en-US" dirty="0" smtClean="0"/>
              <a:t>relative humidity sensor</a:t>
            </a:r>
          </a:p>
          <a:p>
            <a:r>
              <a:rPr lang="en-US" dirty="0" smtClean="0"/>
              <a:t>pressure sensor</a:t>
            </a:r>
          </a:p>
          <a:p>
            <a:r>
              <a:rPr lang="en-US" dirty="0" smtClean="0"/>
              <a:t>wind speed &amp; direction sensor </a:t>
            </a:r>
          </a:p>
          <a:p>
            <a:r>
              <a:rPr lang="en-US" dirty="0" err="1" smtClean="0"/>
              <a:t>Radiosondes</a:t>
            </a:r>
            <a:r>
              <a:rPr lang="en-US" dirty="0" smtClean="0"/>
              <a:t> are used to measure the meteorological parameters profiles.</a:t>
            </a:r>
          </a:p>
        </p:txBody>
      </p:sp>
      <p:pic>
        <p:nvPicPr>
          <p:cNvPr id="5" name="Content Placeholder 4" descr="IMG_0053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r="7930"/>
          <a:stretch/>
        </p:blipFill>
        <p:spPr>
          <a:xfrm>
            <a:off x="4800600" y="22098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29079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MTP-5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OND </a:t>
            </a:r>
            <a:br>
              <a:rPr lang="en-US" dirty="0" smtClean="0"/>
            </a:br>
            <a:r>
              <a:rPr lang="en-US" dirty="0" smtClean="0"/>
              <a:t>temperature profiles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7" y="1935694"/>
            <a:ext cx="3841467" cy="438329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488668" y="6319413"/>
            <a:ext cx="3166096" cy="489977"/>
          </a:xfrm>
        </p:spPr>
        <p:txBody>
          <a:bodyPr>
            <a:normAutofit/>
          </a:bodyPr>
          <a:lstStyle/>
          <a:p>
            <a:pPr algn="r"/>
            <a:r>
              <a:rPr lang="en-US" sz="2000" b="0" dirty="0"/>
              <a:t>08.09.13 12:00</a:t>
            </a:r>
          </a:p>
        </p:txBody>
      </p:sp>
      <p:pic>
        <p:nvPicPr>
          <p:cNvPr id="15" name="Content Placeholder 14" descr="8.09_H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" r="42" b="-692"/>
          <a:stretch/>
        </p:blipFill>
        <p:spPr>
          <a:xfrm>
            <a:off x="4813297" y="1935265"/>
            <a:ext cx="3841467" cy="4413775"/>
          </a:xfrm>
        </p:spPr>
      </p:pic>
    </p:spTree>
    <p:extLst>
      <p:ext uri="{BB962C8B-B14F-4D97-AF65-F5344CB8AC3E}">
        <p14:creationId xmlns:p14="http://schemas.microsoft.com/office/powerpoint/2010/main" val="134854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630686" y="6297505"/>
            <a:ext cx="4240335" cy="58327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sz="2000" dirty="0" smtClean="0"/>
              <a:t>30.08.13 17:30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MTP-5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SOND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temperature profiles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67213"/>
            <a:ext cx="3657600" cy="4442675"/>
          </a:xfrm>
        </p:spPr>
      </p:pic>
      <p:pic>
        <p:nvPicPr>
          <p:cNvPr id="8" name="Content Placeholder 7" descr="30.08.17_H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/>
          <a:stretch/>
        </p:blipFill>
        <p:spPr>
          <a:xfrm>
            <a:off x="4991100" y="1854199"/>
            <a:ext cx="3657600" cy="4443305"/>
          </a:xfrm>
        </p:spPr>
      </p:pic>
    </p:spTree>
    <p:extLst>
      <p:ext uri="{BB962C8B-B14F-4D97-AF65-F5344CB8AC3E}">
        <p14:creationId xmlns:p14="http://schemas.microsoft.com/office/powerpoint/2010/main" val="158606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22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 descr="2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429"/>
          <a:stretch/>
        </p:blipFill>
        <p:spPr>
          <a:xfrm>
            <a:off x="1583445" y="1946366"/>
            <a:ext cx="5973192" cy="4529436"/>
          </a:xfrm>
        </p:spPr>
      </p:pic>
    </p:spTree>
    <p:extLst>
      <p:ext uri="{BB962C8B-B14F-4D97-AF65-F5344CB8AC3E}">
        <p14:creationId xmlns:p14="http://schemas.microsoft.com/office/powerpoint/2010/main" val="122648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72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 descr="7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r="91"/>
          <a:stretch/>
        </p:blipFill>
        <p:spPr>
          <a:xfrm>
            <a:off x="1849966" y="1949121"/>
            <a:ext cx="5424472" cy="4786227"/>
          </a:xfrm>
        </p:spPr>
      </p:pic>
    </p:spTree>
    <p:extLst>
      <p:ext uri="{BB962C8B-B14F-4D97-AF65-F5344CB8AC3E}">
        <p14:creationId xmlns:p14="http://schemas.microsoft.com/office/powerpoint/2010/main" val="259700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122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 descr="12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" b="1080"/>
          <a:stretch/>
        </p:blipFill>
        <p:spPr>
          <a:xfrm>
            <a:off x="1595107" y="1944309"/>
            <a:ext cx="5956307" cy="4735331"/>
          </a:xfrm>
        </p:spPr>
      </p:pic>
    </p:spTree>
    <p:extLst>
      <p:ext uri="{BB962C8B-B14F-4D97-AF65-F5344CB8AC3E}">
        <p14:creationId xmlns:p14="http://schemas.microsoft.com/office/powerpoint/2010/main" val="251060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172 </a:t>
            </a:r>
            <a:r>
              <a:rPr lang="en-US" sz="4000" dirty="0"/>
              <a:t>m height</a:t>
            </a:r>
          </a:p>
        </p:txBody>
      </p:sp>
      <p:pic>
        <p:nvPicPr>
          <p:cNvPr id="6" name="Content Placeholder 5" descr="17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b="1816"/>
          <a:stretch/>
        </p:blipFill>
        <p:spPr>
          <a:xfrm>
            <a:off x="1830270" y="1912948"/>
            <a:ext cx="5421908" cy="4813732"/>
          </a:xfrm>
        </p:spPr>
      </p:pic>
    </p:spTree>
    <p:extLst>
      <p:ext uri="{BB962C8B-B14F-4D97-AF65-F5344CB8AC3E}">
        <p14:creationId xmlns:p14="http://schemas.microsoft.com/office/powerpoint/2010/main" val="70781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222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 descr="22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-1424"/>
          <a:stretch/>
        </p:blipFill>
        <p:spPr>
          <a:xfrm>
            <a:off x="1454009" y="1931356"/>
            <a:ext cx="6196695" cy="4863924"/>
          </a:xfrm>
        </p:spPr>
      </p:pic>
    </p:spTree>
    <p:extLst>
      <p:ext uri="{BB962C8B-B14F-4D97-AF65-F5344CB8AC3E}">
        <p14:creationId xmlns:p14="http://schemas.microsoft.com/office/powerpoint/2010/main" val="114377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Correlation between the MTP-5 and </a:t>
            </a:r>
            <a:r>
              <a:rPr lang="en-US" sz="4000" dirty="0" err="1" smtClean="0"/>
              <a:t>sond</a:t>
            </a:r>
            <a:r>
              <a:rPr lang="en-US" sz="4000" dirty="0" smtClean="0"/>
              <a:t> at 272 m height</a:t>
            </a:r>
            <a:endParaRPr lang="en-US" sz="4000" dirty="0"/>
          </a:p>
        </p:txBody>
      </p:sp>
      <p:pic>
        <p:nvPicPr>
          <p:cNvPr id="4" name="Content Placeholder 3" descr="27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1395"/>
          <a:stretch/>
        </p:blipFill>
        <p:spPr>
          <a:xfrm>
            <a:off x="1422645" y="1897269"/>
            <a:ext cx="6281918" cy="4829412"/>
          </a:xfrm>
        </p:spPr>
      </p:pic>
    </p:spTree>
    <p:extLst>
      <p:ext uri="{BB962C8B-B14F-4D97-AF65-F5344CB8AC3E}">
        <p14:creationId xmlns:p14="http://schemas.microsoft.com/office/powerpoint/2010/main" val="188105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322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01" y="1881589"/>
            <a:ext cx="6053190" cy="4885099"/>
          </a:xfrm>
        </p:spPr>
      </p:pic>
    </p:spTree>
    <p:extLst>
      <p:ext uri="{BB962C8B-B14F-4D97-AF65-F5344CB8AC3E}">
        <p14:creationId xmlns:p14="http://schemas.microsoft.com/office/powerpoint/2010/main" val="380438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MTP-5?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2073737"/>
            <a:ext cx="7770813" cy="3657600"/>
          </a:xfrm>
        </p:spPr>
        <p:txBody>
          <a:bodyPr/>
          <a:lstStyle/>
          <a:p>
            <a:r>
              <a:rPr lang="en-US" dirty="0" smtClean="0"/>
              <a:t>Meteorological Temperature Profiler (MTP-5)</a:t>
            </a:r>
          </a:p>
        </p:txBody>
      </p:sp>
      <p:pic>
        <p:nvPicPr>
          <p:cNvPr id="6" name="Content Placeholder 5" descr="2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 b="18819"/>
          <a:stretch/>
        </p:blipFill>
        <p:spPr>
          <a:xfrm>
            <a:off x="685800" y="2690813"/>
            <a:ext cx="7772400" cy="3582987"/>
          </a:xfrm>
        </p:spPr>
      </p:pic>
    </p:spTree>
    <p:extLst>
      <p:ext uri="{BB962C8B-B14F-4D97-AF65-F5344CB8AC3E}">
        <p14:creationId xmlns:p14="http://schemas.microsoft.com/office/powerpoint/2010/main" val="246446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372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 descr="37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b="-3007"/>
          <a:stretch/>
        </p:blipFill>
        <p:spPr>
          <a:xfrm>
            <a:off x="1454022" y="1865910"/>
            <a:ext cx="6216161" cy="4992090"/>
          </a:xfrm>
        </p:spPr>
      </p:pic>
    </p:spTree>
    <p:extLst>
      <p:ext uri="{BB962C8B-B14F-4D97-AF65-F5344CB8AC3E}">
        <p14:creationId xmlns:p14="http://schemas.microsoft.com/office/powerpoint/2010/main" val="381463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422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 descr="42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" b="585"/>
          <a:stretch/>
        </p:blipFill>
        <p:spPr>
          <a:xfrm>
            <a:off x="1892979" y="1944309"/>
            <a:ext cx="5300933" cy="4751012"/>
          </a:xfrm>
        </p:spPr>
      </p:pic>
    </p:spTree>
    <p:extLst>
      <p:ext uri="{BB962C8B-B14F-4D97-AF65-F5344CB8AC3E}">
        <p14:creationId xmlns:p14="http://schemas.microsoft.com/office/powerpoint/2010/main" val="176167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472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 descr="47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t="-314" r="1" b="-63"/>
          <a:stretch/>
        </p:blipFill>
        <p:spPr>
          <a:xfrm>
            <a:off x="1630477" y="1912950"/>
            <a:ext cx="5879127" cy="4837984"/>
          </a:xfrm>
        </p:spPr>
      </p:pic>
    </p:spTree>
    <p:extLst>
      <p:ext uri="{BB962C8B-B14F-4D97-AF65-F5344CB8AC3E}">
        <p14:creationId xmlns:p14="http://schemas.microsoft.com/office/powerpoint/2010/main" val="328378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522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 descr="52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9" b="-167"/>
          <a:stretch/>
        </p:blipFill>
        <p:spPr>
          <a:xfrm>
            <a:off x="1746572" y="1862194"/>
            <a:ext cx="5612604" cy="4801767"/>
          </a:xfrm>
        </p:spPr>
      </p:pic>
    </p:spTree>
    <p:extLst>
      <p:ext uri="{BB962C8B-B14F-4D97-AF65-F5344CB8AC3E}">
        <p14:creationId xmlns:p14="http://schemas.microsoft.com/office/powerpoint/2010/main" val="117015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Correlation between the MTP-5 and </a:t>
            </a:r>
            <a:r>
              <a:rPr lang="en-US" sz="4000" dirty="0" err="1" smtClean="0"/>
              <a:t>sond</a:t>
            </a:r>
            <a:r>
              <a:rPr lang="en-US" sz="4000" dirty="0" smtClean="0"/>
              <a:t> at 572 m height</a:t>
            </a:r>
            <a:endParaRPr lang="en-US" sz="4000" dirty="0"/>
          </a:p>
        </p:txBody>
      </p:sp>
      <p:pic>
        <p:nvPicPr>
          <p:cNvPr id="4" name="Content Placeholder 3" descr="57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" b="1315"/>
          <a:stretch/>
        </p:blipFill>
        <p:spPr>
          <a:xfrm>
            <a:off x="1485361" y="1897269"/>
            <a:ext cx="6196467" cy="4813732"/>
          </a:xfrm>
        </p:spPr>
      </p:pic>
    </p:spTree>
    <p:extLst>
      <p:ext uri="{BB962C8B-B14F-4D97-AF65-F5344CB8AC3E}">
        <p14:creationId xmlns:p14="http://schemas.microsoft.com/office/powerpoint/2010/main" val="92009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Correlation between the MTP-5 and </a:t>
            </a:r>
            <a:r>
              <a:rPr lang="en-US" sz="4000" dirty="0" err="1"/>
              <a:t>sond</a:t>
            </a:r>
            <a:r>
              <a:rPr lang="en-US" sz="4000" dirty="0"/>
              <a:t> at </a:t>
            </a:r>
            <a:r>
              <a:rPr lang="en-US" sz="4000" dirty="0" smtClean="0"/>
              <a:t>622 </a:t>
            </a:r>
            <a:r>
              <a:rPr lang="en-US" sz="4000" dirty="0"/>
              <a:t>m height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85" y="1867441"/>
            <a:ext cx="6494572" cy="4813013"/>
          </a:xfrm>
        </p:spPr>
      </p:pic>
    </p:spTree>
    <p:extLst>
      <p:ext uri="{BB962C8B-B14F-4D97-AF65-F5344CB8AC3E}">
        <p14:creationId xmlns:p14="http://schemas.microsoft.com/office/powerpoint/2010/main" val="117752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7236"/>
            <a:ext cx="7770812" cy="1203796"/>
          </a:xfrm>
        </p:spPr>
        <p:txBody>
          <a:bodyPr/>
          <a:lstStyle/>
          <a:p>
            <a:r>
              <a:rPr lang="en-US" sz="4800" dirty="0" smtClean="0"/>
              <a:t>Correlation coefficients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535429"/>
              </p:ext>
            </p:extLst>
          </p:nvPr>
        </p:nvGraphicFramePr>
        <p:xfrm>
          <a:off x="571499" y="2058142"/>
          <a:ext cx="8013701" cy="46939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19301"/>
                <a:gridCol w="5994400"/>
              </a:tblGrid>
              <a:tr h="2193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Height (m)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Correlation coefficient R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0,84</a:t>
                      </a:r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0,88</a:t>
                      </a:r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0,81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0,84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0,84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0,83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0,75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0,67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0,62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0,69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0,84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0,91</a:t>
                      </a:r>
                      <a:endParaRPr lang="en-US" sz="1600" dirty="0"/>
                    </a:p>
                  </a:txBody>
                  <a:tcPr/>
                </a:tc>
              </a:tr>
              <a:tr h="2170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0,88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24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front</a:t>
            </a:r>
            <a:endParaRPr lang="en-US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36" y="1888682"/>
            <a:ext cx="6777064" cy="48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9" y="2463800"/>
            <a:ext cx="5021339" cy="4015010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45" y="2463800"/>
            <a:ext cx="3340100" cy="4015010"/>
          </a:xfrm>
          <a:prstGeom prst="rect">
            <a:avLst/>
          </a:prstGeom>
        </p:spPr>
      </p:pic>
      <p:graphicFrame>
        <p:nvGraphicFramePr>
          <p:cNvPr id="12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33257"/>
              </p:ext>
            </p:extLst>
          </p:nvPr>
        </p:nvGraphicFramePr>
        <p:xfrm>
          <a:off x="157143" y="104833"/>
          <a:ext cx="8788402" cy="2075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4737"/>
                <a:gridCol w="1464733"/>
                <a:gridCol w="1464733"/>
                <a:gridCol w="1464733"/>
                <a:gridCol w="1464733"/>
                <a:gridCol w="1464733"/>
              </a:tblGrid>
              <a:tr h="19909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21.08.2013 (</a:t>
                      </a:r>
                      <a:r>
                        <a:rPr lang="en-US" sz="1400" b="1" u="none" strike="noStrike" dirty="0" smtClean="0">
                          <a:effectLst/>
                        </a:rPr>
                        <a:t>Cold front</a:t>
                      </a:r>
                      <a:r>
                        <a:rPr lang="ru-RU" sz="1400" b="1" u="none" strike="noStrike" dirty="0" smtClean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Inversion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type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Low Border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en-US" sz="1000" b="1" u="none" strike="noStrike" dirty="0" smtClean="0">
                          <a:effectLst/>
                        </a:rPr>
                        <a:t>m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 border (m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Average t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</a:rPr>
                        <a:t>(ͦ </a:t>
                      </a:r>
                      <a:r>
                        <a:rPr lang="en-US" sz="1000" b="1" u="none" strike="noStrike" dirty="0">
                          <a:effectLst/>
                        </a:rPr>
                        <a:t>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tmax</a:t>
                      </a:r>
                      <a:r>
                        <a:rPr lang="en-US" sz="1000" b="1" u="none" strike="noStrike" dirty="0">
                          <a:effectLst/>
                        </a:rPr>
                        <a:t> (ͦ 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0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12:15-13:15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radiational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0.25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15:15-18:00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radiational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r>
                        <a:rPr lang="ru-RU" sz="1000" u="none" strike="noStrike" dirty="0" smtClean="0">
                          <a:effectLst/>
                        </a:rPr>
                        <a:t>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0.5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0.75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18:45-24:00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advective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0.4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0.5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44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4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smtClean="0">
                          <a:effectLst/>
                        </a:rPr>
                        <a:t>Type or stratification</a:t>
                      </a:r>
                      <a:r>
                        <a:rPr lang="ru-RU" sz="1000" u="none" strike="noStrike" dirty="0" smtClean="0">
                          <a:effectLst/>
                        </a:rPr>
                        <a:t>– </a:t>
                      </a:r>
                      <a:r>
                        <a:rPr lang="en-US" sz="1000" u="none" strike="noStrike" dirty="0" smtClean="0">
                          <a:effectLst/>
                        </a:rPr>
                        <a:t>stable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645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000" b="1" u="none" strike="noStrike" dirty="0" smtClean="0">
                          <a:effectLst/>
                        </a:rPr>
                        <a:t>Mixing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layer height </a:t>
                      </a:r>
                      <a:r>
                        <a:rPr lang="ru-RU" sz="1000" u="none" strike="noStrike" dirty="0" smtClean="0">
                          <a:effectLst/>
                        </a:rPr>
                        <a:t>=</a:t>
                      </a:r>
                      <a:r>
                        <a:rPr lang="ru-RU" sz="1000" u="none" strike="noStrike" dirty="0" smtClean="0">
                          <a:effectLst/>
                        </a:rPr>
                        <a:t>60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000" b="1" u="none" strike="noStrike" dirty="0" smtClean="0">
                          <a:effectLst/>
                        </a:rPr>
                        <a:t>Front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– 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cold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644">
                <a:tc gridSpan="6">
                  <a:txBody>
                    <a:bodyPr/>
                    <a:lstStyle/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9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edge crossing (sea ice to open water)</a:t>
            </a:r>
            <a:endParaRPr lang="en-US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0" y="1879600"/>
            <a:ext cx="6111669" cy="44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9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574709"/>
          </a:xfrm>
        </p:spPr>
        <p:txBody>
          <a:bodyPr/>
          <a:lstStyle/>
          <a:p>
            <a:r>
              <a:rPr lang="en-US" dirty="0" smtClean="0"/>
              <a:t>We use MTP-5H model.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57853"/>
              </p:ext>
            </p:extLst>
          </p:nvPr>
        </p:nvGraphicFramePr>
        <p:xfrm>
          <a:off x="685800" y="2881052"/>
          <a:ext cx="7928418" cy="334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09"/>
                <a:gridCol w="3964209"/>
              </a:tblGrid>
              <a:tr h="55764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Heights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Range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0-600 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57641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Displayed height interval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</a:tr>
              <a:tr h="557641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(C) 0 -</a:t>
                      </a:r>
                      <a:r>
                        <a:rPr lang="en-US" baseline="0" dirty="0" smtClean="0"/>
                        <a:t> 50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</a:tr>
              <a:tr h="557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Accuracy (C) 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600 meters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0,5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en-US" baseline="0" dirty="0" smtClean="0"/>
                        <a:t> 1,0</a:t>
                      </a:r>
                      <a:endParaRPr lang="en-US" dirty="0"/>
                    </a:p>
                  </a:txBody>
                  <a:tcPr/>
                </a:tc>
              </a:tr>
              <a:tr h="557641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kg</a:t>
                      </a:r>
                      <a:endParaRPr lang="en-US" dirty="0"/>
                    </a:p>
                  </a:txBody>
                  <a:tcPr/>
                </a:tc>
              </a:tr>
              <a:tr h="557641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dirty="0" smtClean="0"/>
                        <a:t>C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÷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+</a:t>
                      </a:r>
                      <a:r>
                        <a:rPr lang="en-US" dirty="0" smtClean="0"/>
                        <a:t>50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19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" y="2590800"/>
            <a:ext cx="5320218" cy="4154346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32" y="2590799"/>
            <a:ext cx="3410069" cy="415434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07164"/>
              </p:ext>
            </p:extLst>
          </p:nvPr>
        </p:nvGraphicFramePr>
        <p:xfrm>
          <a:off x="0" y="1"/>
          <a:ext cx="9143998" cy="2295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3"/>
                <a:gridCol w="1523999"/>
                <a:gridCol w="1523999"/>
                <a:gridCol w="1523999"/>
                <a:gridCol w="1523999"/>
                <a:gridCol w="1523999"/>
              </a:tblGrid>
              <a:tr h="16030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04.09.2013</a:t>
                      </a:r>
                      <a:r>
                        <a:rPr lang="en-US" sz="1400" b="1" u="none" strike="noStrike" dirty="0" smtClean="0">
                          <a:effectLst/>
                        </a:rPr>
                        <a:t> (Warm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front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6284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Invertion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type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Low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border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en-US" sz="1000" b="1" u="none" strike="noStrike" dirty="0" smtClean="0">
                          <a:effectLst/>
                        </a:rPr>
                        <a:t>m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Border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en-US" sz="1000" b="1" u="none" strike="noStrike" dirty="0" smtClean="0">
                          <a:effectLst/>
                        </a:rPr>
                        <a:t>m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Average t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</a:rPr>
                        <a:t>(ͦ </a:t>
                      </a:r>
                      <a:r>
                        <a:rPr lang="en-US" sz="1000" b="1" u="none" strike="noStrike" dirty="0">
                          <a:effectLst/>
                        </a:rPr>
                        <a:t>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tmax</a:t>
                      </a:r>
                      <a:r>
                        <a:rPr lang="en-US" sz="1000" b="1" u="none" strike="noStrike" dirty="0">
                          <a:effectLst/>
                        </a:rPr>
                        <a:t> (ͦ 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1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00:00-12:00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advective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1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14:50-16:35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</a:rPr>
                        <a:t>advective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1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19:25-24:00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neutral</a:t>
                      </a:r>
                      <a:r>
                        <a:rPr lang="ru-RU" sz="1000" u="none" strike="noStrike" dirty="0" smtClean="0">
                          <a:effectLst/>
                        </a:rPr>
                        <a:t>(&gt;</a:t>
                      </a:r>
                      <a:r>
                        <a:rPr lang="en-US" sz="1000" u="none" strike="noStrike" dirty="0" smtClean="0">
                          <a:effectLst/>
                        </a:rPr>
                        <a:t>rad</a:t>
                      </a:r>
                      <a:r>
                        <a:rPr lang="ru-RU" sz="1000" u="none" strike="noStrike" dirty="0" smtClean="0">
                          <a:effectLst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0/50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0305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0305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000" b="1" u="none" strike="noStrike" dirty="0" smtClean="0">
                          <a:effectLst/>
                        </a:rPr>
                        <a:t>Type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of stratification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– </a:t>
                      </a:r>
                      <a:r>
                        <a:rPr lang="en-US" sz="1000" u="none" strike="noStrike" dirty="0" smtClean="0">
                          <a:effectLst/>
                        </a:rPr>
                        <a:t>neutral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05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000" b="1" u="none" strike="noStrike" dirty="0" smtClean="0">
                          <a:effectLst/>
                        </a:rPr>
                        <a:t>Mixing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layer height </a:t>
                      </a:r>
                      <a:r>
                        <a:rPr lang="ru-RU" sz="1000" u="none" strike="noStrike" dirty="0" smtClean="0">
                          <a:effectLst/>
                        </a:rPr>
                        <a:t>=</a:t>
                      </a:r>
                      <a:r>
                        <a:rPr lang="ru-RU" sz="1000" u="none" strike="noStrike" dirty="0" smtClean="0">
                          <a:effectLst/>
                        </a:rPr>
                        <a:t>110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05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000" b="1" u="none" strike="noStrike" dirty="0" smtClean="0">
                          <a:effectLst/>
                        </a:rPr>
                        <a:t>Front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– </a:t>
                      </a:r>
                      <a:r>
                        <a:rPr lang="en-US" sz="1000" u="none" strike="noStrike" dirty="0" smtClean="0">
                          <a:effectLst/>
                        </a:rPr>
                        <a:t>warm outbreak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05">
                <a:tc gridSpan="6">
                  <a:txBody>
                    <a:bodyPr/>
                    <a:lstStyle/>
                    <a:p>
                      <a:pPr algn="just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89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edge crossing </a:t>
            </a:r>
            <a:r>
              <a:rPr lang="en-US" dirty="0" smtClean="0"/>
              <a:t>(open water to sea ice)</a:t>
            </a:r>
            <a:endParaRPr lang="en-US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8" y="1884487"/>
            <a:ext cx="6476992" cy="44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09800"/>
            <a:ext cx="5270438" cy="4115474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2209800"/>
            <a:ext cx="3377334" cy="411547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93772"/>
              </p:ext>
            </p:extLst>
          </p:nvPr>
        </p:nvGraphicFramePr>
        <p:xfrm>
          <a:off x="127000" y="160841"/>
          <a:ext cx="8787534" cy="1669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4589"/>
                <a:gridCol w="1464589"/>
                <a:gridCol w="1464589"/>
                <a:gridCol w="1464589"/>
                <a:gridCol w="1464589"/>
                <a:gridCol w="1464589"/>
              </a:tblGrid>
              <a:tr h="10091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10.09.2013</a:t>
                      </a:r>
                      <a:r>
                        <a:rPr lang="en-US" sz="1400" b="1" u="none" strike="noStrike" dirty="0" smtClean="0">
                          <a:effectLst/>
                        </a:rPr>
                        <a:t> (</a:t>
                      </a:r>
                      <a:r>
                        <a:rPr lang="en-US" sz="1400" b="1" dirty="0" smtClean="0"/>
                        <a:t>Cross ice edge </a:t>
                      </a:r>
                      <a:r>
                        <a:rPr lang="en-US" sz="1400" dirty="0" smtClean="0"/>
                        <a:t>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5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Invertson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type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ow border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en-US" sz="1000" b="1" u="none" strike="noStrike" dirty="0" smtClean="0">
                          <a:effectLst/>
                        </a:rPr>
                        <a:t>m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border</a:t>
                      </a:r>
                      <a:r>
                        <a:rPr lang="ru-RU" sz="1000" b="1" u="none" strike="noStrike" dirty="0" smtClean="0">
                          <a:effectLst/>
                        </a:rPr>
                        <a:t> (</a:t>
                      </a:r>
                      <a:r>
                        <a:rPr lang="en-US" sz="1000" b="1" u="none" strike="noStrike" dirty="0" smtClean="0">
                          <a:effectLst/>
                        </a:rPr>
                        <a:t>m</a:t>
                      </a:r>
                      <a:r>
                        <a:rPr lang="ru-RU" sz="1000" b="1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effectLst/>
                        </a:rPr>
                        <a:t>Average t</a:t>
                      </a:r>
                      <a:r>
                        <a:rPr lang="ru-RU" sz="1000" b="1" i="0" u="none" strike="noStrike" dirty="0" smtClean="0">
                          <a:effectLst/>
                        </a:rPr>
                        <a:t> </a:t>
                      </a:r>
                      <a:r>
                        <a:rPr lang="ru-RU" sz="1000" b="1" i="0" u="none" strike="noStrike" dirty="0">
                          <a:effectLst/>
                        </a:rPr>
                        <a:t>(ͦ </a:t>
                      </a:r>
                      <a:r>
                        <a:rPr lang="en-US" sz="1000" b="1" i="0" u="none" strike="noStrike" dirty="0">
                          <a:effectLst/>
                        </a:rPr>
                        <a:t>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tmax</a:t>
                      </a:r>
                      <a:r>
                        <a:rPr lang="en-US" sz="1000" b="1" u="none" strike="noStrike" dirty="0">
                          <a:effectLst/>
                        </a:rPr>
                        <a:t> (ͦ C)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8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06:00-11:40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r>
                        <a:rPr lang="en-US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advective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16:30-24:00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 fontAlgn="ctr"/>
                      <a:r>
                        <a:rPr lang="en-US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advective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0.6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33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000" b="1" u="none" strike="noStrike" dirty="0" smtClean="0">
                          <a:effectLst/>
                        </a:rPr>
                        <a:t>Type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of stratification</a:t>
                      </a:r>
                      <a:r>
                        <a:rPr lang="ru-RU" sz="1000" b="1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– </a:t>
                      </a:r>
                      <a:r>
                        <a:rPr lang="en-US" sz="1000" u="none" strike="noStrike" dirty="0" smtClean="0">
                          <a:effectLst/>
                        </a:rPr>
                        <a:t>unstable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17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000" b="1" u="none" strike="noStrike" dirty="0" smtClean="0">
                          <a:effectLst/>
                        </a:rPr>
                        <a:t>Boundary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layer Height </a:t>
                      </a:r>
                      <a:r>
                        <a:rPr lang="ru-RU" sz="1000" u="none" strike="noStrike" dirty="0" smtClean="0">
                          <a:effectLst/>
                        </a:rPr>
                        <a:t>=80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m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945">
                <a:tc gridSpan="6">
                  <a:txBody>
                    <a:bodyPr/>
                    <a:lstStyle/>
                    <a:p>
                      <a:pPr algn="just" fontAlgn="ctr"/>
                      <a:r>
                        <a:rPr lang="en-US" sz="1000" b="1" u="none" strike="noStrike" dirty="0" smtClean="0">
                          <a:effectLst/>
                        </a:rPr>
                        <a:t>Front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– </a:t>
                      </a:r>
                      <a:r>
                        <a:rPr lang="en-US" sz="1000" u="none" strike="noStrike" dirty="0" smtClean="0">
                          <a:effectLst/>
                        </a:rPr>
                        <a:t>ice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edge crossing (from open water to sea ice)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17">
                <a:tc gridSpan="6">
                  <a:txBody>
                    <a:bodyPr/>
                    <a:lstStyle/>
                    <a:p>
                      <a:pPr algn="just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32" marR="12332" marT="123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43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Total and low cloud fraction variation </a:t>
            </a:r>
            <a:br>
              <a:rPr lang="en-US" sz="3600" dirty="0"/>
            </a:br>
            <a:r>
              <a:rPr lang="en-US" sz="3600" dirty="0"/>
              <a:t>during  NABOS-2013 expedition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11287" y="1954493"/>
          <a:ext cx="8364224" cy="40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55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ru-RU" dirty="0"/>
          </a:p>
        </p:txBody>
      </p:sp>
      <p:pic>
        <p:nvPicPr>
          <p:cNvPr id="4" name="Picture 5" descr="C:\Users\Анна\Desktop\НАБОС-2013\106NIKON\DSCN2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7" y="1672602"/>
            <a:ext cx="2516511" cy="1732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85800" y="340477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Stratus </a:t>
            </a:r>
            <a:r>
              <a:rPr lang="en-US" b="1" dirty="0" err="1" smtClean="0"/>
              <a:t>nebulosus</a:t>
            </a:r>
            <a:r>
              <a:rPr lang="en-US" b="1" dirty="0" smtClean="0"/>
              <a:t>  </a:t>
            </a:r>
            <a:endParaRPr lang="ru-RU" b="1" dirty="0"/>
          </a:p>
        </p:txBody>
      </p:sp>
      <p:pic>
        <p:nvPicPr>
          <p:cNvPr id="6" name="Picture 8" descr="C:\Users\Анна\Desktop\НАБОС-2013\109NIKON\DSCN2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86" y="1997731"/>
            <a:ext cx="2328000" cy="174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221144" y="3741842"/>
            <a:ext cx="268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Stratocumulus </a:t>
            </a:r>
            <a:r>
              <a:rPr lang="en-US" b="1" dirty="0" err="1" smtClean="0"/>
              <a:t>vesperalis</a:t>
            </a:r>
            <a:endParaRPr lang="ru-RU" dirty="0"/>
          </a:p>
        </p:txBody>
      </p:sp>
      <p:pic>
        <p:nvPicPr>
          <p:cNvPr id="1026" name="Picture 2" descr="C:\Users\Анна\Desktop\НАБОС-2013\109NIKON\DSCN2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097" y="1658776"/>
            <a:ext cx="2327737" cy="174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399097" y="3450942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Altostratus </a:t>
            </a:r>
            <a:r>
              <a:rPr lang="en-US" b="1" dirty="0" err="1" smtClean="0"/>
              <a:t>undulatus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         </a:t>
            </a:r>
            <a:r>
              <a:rPr lang="en-US" b="1" dirty="0" err="1" smtClean="0"/>
              <a:t>translucidus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5520" y="6339469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Cirrocumulus </a:t>
            </a:r>
            <a:r>
              <a:rPr lang="en-US" b="1" dirty="0" err="1" smtClean="0"/>
              <a:t>cumuliformis</a:t>
            </a:r>
            <a:endParaRPr lang="ru-RU" dirty="0"/>
          </a:p>
        </p:txBody>
      </p:sp>
      <p:pic>
        <p:nvPicPr>
          <p:cNvPr id="12" name="Picture 3" descr="C:\Users\Анна\Desktop\НАБОС-2013\106NIKON\DSCN20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86" y="4593469"/>
            <a:ext cx="2327737" cy="174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Анна\Desktop\НАБОС-2013\109NIKON\DSCN2708.JPG"/>
          <p:cNvPicPr>
            <a:picLocks noChangeAspect="1" noChangeArrowheads="1"/>
          </p:cNvPicPr>
          <p:nvPr/>
        </p:nvPicPr>
        <p:blipFill>
          <a:blip r:embed="rId6" cstate="print"/>
          <a:srcRect r="33062" b="33062"/>
          <a:stretch>
            <a:fillRect/>
          </a:stretch>
        </p:blipFill>
        <p:spPr bwMode="auto">
          <a:xfrm>
            <a:off x="6399097" y="4408803"/>
            <a:ext cx="2327737" cy="174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691615" y="6154803"/>
            <a:ext cx="203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Cirrus </a:t>
            </a:r>
            <a:r>
              <a:rPr lang="en-US" b="1" dirty="0" err="1" smtClean="0"/>
              <a:t>intortus</a:t>
            </a:r>
            <a:endParaRPr lang="ru-RU" dirty="0"/>
          </a:p>
        </p:txBody>
      </p:sp>
      <p:pic>
        <p:nvPicPr>
          <p:cNvPr id="3" name="Picture 2" descr="C:\Users\Анна\Desktop\НАБОС-2013\107NIKON\DSCN2126.JPG"/>
          <p:cNvPicPr>
            <a:picLocks noChangeAspect="1" noChangeArrowheads="1"/>
          </p:cNvPicPr>
          <p:nvPr/>
        </p:nvPicPr>
        <p:blipFill>
          <a:blip r:embed="rId7" cstate="print"/>
          <a:srcRect r="29315" b="35305"/>
          <a:stretch>
            <a:fillRect/>
          </a:stretch>
        </p:blipFill>
        <p:spPr bwMode="auto">
          <a:xfrm>
            <a:off x="391007" y="4235773"/>
            <a:ext cx="2543261" cy="174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47635" y="5981773"/>
            <a:ext cx="288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Altocumulus </a:t>
            </a:r>
            <a:r>
              <a:rPr lang="en-US" b="1" dirty="0" err="1" smtClean="0"/>
              <a:t>inhomogenus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61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Distribution of total and low cloud fraction (Fig.1) and cloud types (Fig.2)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765083" y="3302758"/>
          <a:ext cx="421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17310" y="1943774"/>
          <a:ext cx="421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366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3" y="67236"/>
            <a:ext cx="7801520" cy="1371600"/>
          </a:xfrm>
        </p:spPr>
        <p:txBody>
          <a:bodyPr/>
          <a:lstStyle/>
          <a:p>
            <a:r>
              <a:rPr lang="en-US" sz="2800" b="1" dirty="0" smtClean="0"/>
              <a:t>Distribution of low and total cloud fraction and cloud types in the dependence on ICE/WATER as the underlying surface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2301904"/>
              </p:ext>
            </p:extLst>
          </p:nvPr>
        </p:nvGraphicFramePr>
        <p:xfrm>
          <a:off x="297049" y="1779936"/>
          <a:ext cx="3920109" cy="257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56194758"/>
              </p:ext>
            </p:extLst>
          </p:nvPr>
        </p:nvGraphicFramePr>
        <p:xfrm>
          <a:off x="4882192" y="1774208"/>
          <a:ext cx="4084388" cy="25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82548543"/>
              </p:ext>
            </p:extLst>
          </p:nvPr>
        </p:nvGraphicFramePr>
        <p:xfrm>
          <a:off x="150126" y="4462818"/>
          <a:ext cx="4299044" cy="233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1996006"/>
              </p:ext>
            </p:extLst>
          </p:nvPr>
        </p:nvGraphicFramePr>
        <p:xfrm>
          <a:off x="4681182" y="4462818"/>
          <a:ext cx="4339989" cy="233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2081" y="1329604"/>
            <a:ext cx="8555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ICE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0947" y="1345526"/>
            <a:ext cx="13719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WATER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61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MTP-5 accuracy is </a:t>
            </a:r>
            <a:r>
              <a:rPr lang="en-US" dirty="0"/>
              <a:t>not good  </a:t>
            </a:r>
            <a:r>
              <a:rPr lang="en-US" dirty="0" smtClean="0"/>
              <a:t>for the stratus cloudy areas now (e.g. Arctic Ocean) as the algorithm of raw data processing doesn’t consider humidity conditions.</a:t>
            </a:r>
          </a:p>
          <a:p>
            <a:r>
              <a:rPr lang="en-US" dirty="0" smtClean="0"/>
              <a:t>In spite of this MTP-5 data is quite good for inversion detection and general atmospheric monitoring.</a:t>
            </a:r>
          </a:p>
          <a:p>
            <a:r>
              <a:rPr lang="en-US" dirty="0"/>
              <a:t>During our expedition </a:t>
            </a:r>
            <a:r>
              <a:rPr lang="en-US" dirty="0" smtClean="0"/>
              <a:t>the </a:t>
            </a:r>
            <a:r>
              <a:rPr lang="en-US" dirty="0"/>
              <a:t>southeast </a:t>
            </a:r>
            <a:r>
              <a:rPr lang="en-US" dirty="0" smtClean="0"/>
              <a:t>wind was prevailing for </a:t>
            </a:r>
            <a:r>
              <a:rPr lang="en-US" dirty="0"/>
              <a:t>a long time </a:t>
            </a:r>
            <a:r>
              <a:rPr lang="en-US" dirty="0" smtClean="0"/>
              <a:t>that caused the </a:t>
            </a:r>
            <a:r>
              <a:rPr lang="en-US" dirty="0"/>
              <a:t>advection of warm air. </a:t>
            </a:r>
            <a:r>
              <a:rPr lang="en-US" dirty="0" smtClean="0"/>
              <a:t>Due to cold </a:t>
            </a:r>
            <a:r>
              <a:rPr lang="en-US" dirty="0"/>
              <a:t>underlying </a:t>
            </a:r>
            <a:r>
              <a:rPr lang="en-US" dirty="0" smtClean="0"/>
              <a:t>surface we also had </a:t>
            </a:r>
            <a:r>
              <a:rPr lang="en-US" dirty="0"/>
              <a:t>strong inversions </a:t>
            </a:r>
            <a:r>
              <a:rPr lang="en-US" dirty="0" smtClean="0"/>
              <a:t>that determined </a:t>
            </a:r>
            <a:r>
              <a:rPr lang="en-US" dirty="0"/>
              <a:t>the presence of very low clouds </a:t>
            </a:r>
            <a:r>
              <a:rPr lang="en-US" dirty="0" smtClean="0"/>
              <a:t>covering </a:t>
            </a:r>
            <a:r>
              <a:rPr lang="en-US" dirty="0"/>
              <a:t>the whole </a:t>
            </a:r>
            <a:r>
              <a:rPr lang="en-US" dirty="0" smtClean="0"/>
              <a:t>sky.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9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hope it was interesting for you.^^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</a:t>
            </a:r>
            <a:r>
              <a:rPr lang="en-US" dirty="0" smtClean="0"/>
              <a:t>works</a:t>
            </a:r>
            <a:endParaRPr lang="en-US" dirty="0"/>
          </a:p>
        </p:txBody>
      </p:sp>
      <p:pic>
        <p:nvPicPr>
          <p:cNvPr id="5" name="Content Placeholder 4" descr="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9" b="-4249"/>
          <a:stretch>
            <a:fillRect/>
          </a:stretch>
        </p:blipFill>
        <p:spPr>
          <a:xfrm>
            <a:off x="281919" y="2452132"/>
            <a:ext cx="8174694" cy="3657600"/>
          </a:xfrm>
        </p:spPr>
      </p:pic>
    </p:spTree>
    <p:extLst>
      <p:ext uri="{BB962C8B-B14F-4D97-AF65-F5344CB8AC3E}">
        <p14:creationId xmlns:p14="http://schemas.microsoft.com/office/powerpoint/2010/main" val="195158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12319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Every 5 minutes the program starts measuring the temperature profile. It sends commands to controller and scanner </a:t>
            </a:r>
            <a:r>
              <a:rPr lang="en-US" sz="2200" dirty="0" smtClean="0"/>
              <a:t>goes through </a:t>
            </a:r>
            <a:r>
              <a:rPr lang="en-US" sz="2200" dirty="0" smtClean="0"/>
              <a:t>series </a:t>
            </a:r>
            <a:r>
              <a:rPr lang="en-US" sz="2200" dirty="0"/>
              <a:t>o</a:t>
            </a:r>
            <a:r>
              <a:rPr lang="en-US" sz="2200" dirty="0" smtClean="0"/>
              <a:t>f angles </a:t>
            </a:r>
            <a:r>
              <a:rPr lang="en-US" sz="2200" dirty="0" smtClean="0"/>
              <a:t>from 0</a:t>
            </a:r>
            <a:r>
              <a:rPr lang="ru-RU" sz="2200" dirty="0"/>
              <a:t>° </a:t>
            </a:r>
            <a:r>
              <a:rPr lang="ru-RU" sz="2200" dirty="0"/>
              <a:t>÷ </a:t>
            </a:r>
            <a:r>
              <a:rPr lang="en-US" sz="2200" dirty="0" smtClean="0"/>
              <a:t>90</a:t>
            </a:r>
            <a:r>
              <a:rPr lang="ru-RU" sz="2200" dirty="0" smtClean="0"/>
              <a:t>°</a:t>
            </a:r>
            <a:r>
              <a:rPr lang="en-US" sz="2200" dirty="0" smtClean="0"/>
              <a:t>, </a:t>
            </a:r>
            <a:r>
              <a:rPr lang="en-US" sz="2200" dirty="0" err="1" smtClean="0"/>
              <a:t>i</a:t>
            </a:r>
            <a:r>
              <a:rPr lang="en-US" sz="2200" dirty="0" smtClean="0"/>
              <a:t> = 1 </a:t>
            </a:r>
            <a:r>
              <a:rPr lang="ru-RU" sz="2200" dirty="0" smtClean="0"/>
              <a:t>÷</a:t>
            </a:r>
            <a:r>
              <a:rPr lang="en-US" sz="2200" dirty="0" smtClean="0"/>
              <a:t> </a:t>
            </a:r>
            <a:r>
              <a:rPr lang="en-US" sz="2200" dirty="0" smtClean="0"/>
              <a:t>n</a:t>
            </a:r>
            <a:r>
              <a:rPr lang="en-US" sz="2200" dirty="0" smtClean="0"/>
              <a:t>,  </a:t>
            </a:r>
            <a:r>
              <a:rPr lang="en-US" sz="2200" dirty="0" smtClean="0"/>
              <a:t>n = 11.</a:t>
            </a:r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3226584"/>
            <a:ext cx="7251700" cy="33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8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measuring the signal from the radiometer (receiver) in Volts (</a:t>
            </a:r>
            <a:r>
              <a:rPr lang="en-US" dirty="0" err="1"/>
              <a:t>Ui</a:t>
            </a:r>
            <a:r>
              <a:rPr lang="en-US" dirty="0"/>
              <a:t>[V]) when scanner is stopped </a:t>
            </a:r>
            <a:r>
              <a:rPr lang="en-US" dirty="0" smtClean="0"/>
              <a:t>at </a:t>
            </a:r>
            <a:r>
              <a:rPr lang="en-US" dirty="0"/>
              <a:t>each angle. The array of </a:t>
            </a:r>
            <a:r>
              <a:rPr lang="en-US" dirty="0" err="1"/>
              <a:t>Ui</a:t>
            </a:r>
            <a:r>
              <a:rPr lang="en-US" dirty="0"/>
              <a:t>(q) is calculated to the array of brightness temperature Tb(q) with equation: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Tb(</a:t>
            </a:r>
            <a:r>
              <a:rPr lang="ru-RU" dirty="0" err="1"/>
              <a:t>θ</a:t>
            </a:r>
            <a:r>
              <a:rPr lang="en-US" dirty="0"/>
              <a:t>) = </a:t>
            </a:r>
            <a:r>
              <a:rPr lang="en-US" dirty="0" err="1"/>
              <a:t>Ui</a:t>
            </a:r>
            <a:r>
              <a:rPr lang="en-US" dirty="0"/>
              <a:t>[V]* </a:t>
            </a:r>
            <a:r>
              <a:rPr lang="en-US" dirty="0">
                <a:solidFill>
                  <a:srgbClr val="FF0000"/>
                </a:solidFill>
              </a:rPr>
              <a:t>A[K/V]</a:t>
            </a:r>
            <a:r>
              <a:rPr lang="en-US" dirty="0"/>
              <a:t> +</a:t>
            </a:r>
            <a:r>
              <a:rPr lang="en-US" dirty="0">
                <a:solidFill>
                  <a:srgbClr val="FF0000"/>
                </a:solidFill>
              </a:rPr>
              <a:t>B[K]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A and B are calibrations coefficients.</a:t>
            </a:r>
            <a:r>
              <a:rPr lang="ru-RU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1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4384908"/>
            <a:ext cx="7770813" cy="2059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90763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07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90763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07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discrete form is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ru-RU" b="1" dirty="0" err="1" smtClean="0"/>
              <a:t>δ</a:t>
            </a:r>
            <a:r>
              <a:rPr lang="ru-RU" dirty="0" smtClean="0"/>
              <a:t> </a:t>
            </a:r>
            <a:r>
              <a:rPr lang="en-US" dirty="0" smtClean="0"/>
              <a:t>is an unknown error </a:t>
            </a:r>
            <a:r>
              <a:rPr lang="en-US" dirty="0"/>
              <a:t>c</a:t>
            </a:r>
            <a:r>
              <a:rPr lang="en-US" dirty="0" smtClean="0"/>
              <a:t>omponent, that will effect the solution to some degree. And K is a kernel.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2209801"/>
            <a:ext cx="7770813" cy="14488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the program gets the Tb (</a:t>
            </a:r>
            <a:r>
              <a:rPr lang="ru-RU" dirty="0" err="1" smtClean="0"/>
              <a:t>θ</a:t>
            </a:r>
            <a:r>
              <a:rPr lang="en-US" dirty="0" smtClean="0"/>
              <a:t>), it becomes possible to calculate the temperature T(h)[K].</a:t>
            </a:r>
          </a:p>
          <a:p>
            <a:r>
              <a:rPr lang="en-US" dirty="0" smtClean="0"/>
              <a:t>The equation of T(b) is: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52" y="4738060"/>
            <a:ext cx="2315964" cy="559025"/>
          </a:xfrm>
        </p:spPr>
      </p:pic>
      <p:pic>
        <p:nvPicPr>
          <p:cNvPr id="8" name="Content Placeholder 4" descr="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66" b="-24866"/>
          <a:stretch/>
        </p:blipFill>
        <p:spPr>
          <a:xfrm>
            <a:off x="2763600" y="2803591"/>
            <a:ext cx="3646286" cy="22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2209801"/>
            <a:ext cx="7770813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“As the working frequencies chosen in the center of molecular oxygen absorption band, where the attenuation is very high, fog, changes in water vapor density, clouds and </a:t>
            </a:r>
            <a:r>
              <a:rPr lang="en-US" dirty="0" smtClean="0">
                <a:solidFill>
                  <a:schemeClr val="tx1"/>
                </a:solidFill>
              </a:rPr>
              <a:t>weak rain do not influence the measurements. So we have a good </a:t>
            </a:r>
            <a:r>
              <a:rPr lang="en-US" dirty="0" smtClean="0">
                <a:solidFill>
                  <a:schemeClr val="tx1"/>
                </a:solidFill>
              </a:rPr>
              <a:t>T(b).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marL="0" indent="0" algn="r">
              <a:buNone/>
            </a:pPr>
            <a:r>
              <a:rPr lang="en-US" i="1" dirty="0" smtClean="0"/>
              <a:t>MTP-5 official presentation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522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Is MTP-5 good in cloud weather?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4553288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Nowadays we have not enough MTP-5 data to check if it works correctly in high humidity and cloudiness conditions.</a:t>
            </a:r>
          </a:p>
          <a:p>
            <a:r>
              <a:rPr lang="en-US" dirty="0" smtClean="0"/>
              <a:t>To check the quality of MTP-5 data we compared it to Kensuke’s </a:t>
            </a:r>
            <a:r>
              <a:rPr lang="en-US" dirty="0" err="1" smtClean="0"/>
              <a:t>Sond</a:t>
            </a:r>
            <a:r>
              <a:rPr lang="en-US" dirty="0" smtClean="0"/>
              <a:t> data</a:t>
            </a:r>
            <a:r>
              <a:rPr lang="en-US" i="1" dirty="0" smtClean="0"/>
              <a:t>.</a:t>
            </a:r>
            <a:endParaRPr lang="en-US" dirty="0" smtClean="0"/>
          </a:p>
        </p:txBody>
      </p:sp>
      <p:pic>
        <p:nvPicPr>
          <p:cNvPr id="5" name="Content Placeholder 4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48" r="-16648"/>
          <a:stretch>
            <a:fillRect/>
          </a:stretch>
        </p:blipFill>
        <p:spPr>
          <a:xfrm>
            <a:off x="5239088" y="220980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79612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2862</TotalTime>
  <Words>1096</Words>
  <Application>Microsoft Macintosh PowerPoint</Application>
  <PresentationFormat>On-screen Show (4:3)</PresentationFormat>
  <Paragraphs>209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Folio</vt:lpstr>
      <vt:lpstr>MTP-5 data analyze</vt:lpstr>
      <vt:lpstr>What is MTP-5?</vt:lpstr>
      <vt:lpstr>Technical specifications</vt:lpstr>
      <vt:lpstr>How it works</vt:lpstr>
      <vt:lpstr>How it works</vt:lpstr>
      <vt:lpstr>How it works</vt:lpstr>
      <vt:lpstr>How it works</vt:lpstr>
      <vt:lpstr>How it works</vt:lpstr>
      <vt:lpstr>Is MTP-5 good in cloud weather?</vt:lpstr>
      <vt:lpstr>What is radioSONDe?</vt:lpstr>
      <vt:lpstr>MTP-5 vs SOND  temperature profiles</vt:lpstr>
      <vt:lpstr>MTP-5 vs SOND  temperature profiles</vt:lpstr>
      <vt:lpstr>Correlation between the MTP-5 and sond at 22 m height</vt:lpstr>
      <vt:lpstr>Correlation between the MTP-5 and sond at 72 m height</vt:lpstr>
      <vt:lpstr>Correlation between the MTP-5 and sond at 122 m height</vt:lpstr>
      <vt:lpstr>Correlation between the MTP-5 and sond at 172 m height</vt:lpstr>
      <vt:lpstr>Correlation between the MTP-5 and sond at 222 m height</vt:lpstr>
      <vt:lpstr>Correlation between the MTP-5 and sond at 272 m height</vt:lpstr>
      <vt:lpstr>Correlation between the MTP-5 and sond at 322 m height</vt:lpstr>
      <vt:lpstr>Correlation between the MTP-5 and sond at 372 m height</vt:lpstr>
      <vt:lpstr>Correlation between the MTP-5 and sond at 422 m height</vt:lpstr>
      <vt:lpstr>Correlation between the MTP-5 and sond at 472 m height</vt:lpstr>
      <vt:lpstr>Correlation between the MTP-5 and sond at 522 m height</vt:lpstr>
      <vt:lpstr>Correlation between the MTP-5 and sond at 572 m height</vt:lpstr>
      <vt:lpstr>Correlation between the MTP-5 and sond at 622 m height</vt:lpstr>
      <vt:lpstr>Correlation coefficients</vt:lpstr>
      <vt:lpstr>Cold front</vt:lpstr>
      <vt:lpstr>PowerPoint Presentation</vt:lpstr>
      <vt:lpstr>Ice edge crossing (sea ice to open water)</vt:lpstr>
      <vt:lpstr>PowerPoint Presentation</vt:lpstr>
      <vt:lpstr>Ice edge crossing (open water to sea ice)</vt:lpstr>
      <vt:lpstr>PowerPoint Presentation</vt:lpstr>
      <vt:lpstr>Total and low cloud fraction variation  during  NABOS-2013 expedition</vt:lpstr>
      <vt:lpstr>Clouds</vt:lpstr>
      <vt:lpstr>Distribution of total and low cloud fraction (Fig.1) and cloud types (Fig.2)</vt:lpstr>
      <vt:lpstr>Distribution of low and total cloud fraction and cloud types in the dependence on ICE/WATER as the underlying surface.</vt:lpstr>
      <vt:lpstr>Conclusions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MTP-5 data analyze</dc:title>
  <dc:creator>lkx</dc:creator>
  <cp:lastModifiedBy>lkx</cp:lastModifiedBy>
  <cp:revision>61</cp:revision>
  <dcterms:created xsi:type="dcterms:W3CDTF">2013-09-18T11:51:19Z</dcterms:created>
  <dcterms:modified xsi:type="dcterms:W3CDTF">2013-09-20T14:34:36Z</dcterms:modified>
</cp:coreProperties>
</file>